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8"/>
  </p:notesMasterIdLst>
  <p:handoutMasterIdLst>
    <p:handoutMasterId r:id="rId9"/>
  </p:handoutMasterIdLst>
  <p:sldIdLst>
    <p:sldId id="268" r:id="rId2"/>
    <p:sldId id="292" r:id="rId3"/>
    <p:sldId id="293" r:id="rId4"/>
    <p:sldId id="294" r:id="rId5"/>
    <p:sldId id="295" r:id="rId6"/>
    <p:sldId id="296" r:id="rId7"/>
  </p:sldIdLst>
  <p:sldSz cx="12192000" cy="6858000"/>
  <p:notesSz cx="9928225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4C48"/>
    <a:srgbClr val="DEEBF7"/>
    <a:srgbClr val="1515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4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89567F-24E2-4655-93C8-56075628FCA8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78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594" y="6456378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D6439-71D6-4DD3-88F9-E33688D85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254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698" y="0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397EA4-832F-4AAB-9264-36F5D8819791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698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F8C42-1CD4-4ADC-8FB3-7A68E094C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9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6CFAA-9B42-45A7-AB61-CE19179C320D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E342-36CE-4AA7-BC09-0DAA7586E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86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6CFAA-9B42-45A7-AB61-CE19179C320D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E342-36CE-4AA7-BC09-0DAA7586E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011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6CFAA-9B42-45A7-AB61-CE19179C320D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E342-36CE-4AA7-BC09-0DAA7586E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350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6CFAA-9B42-45A7-AB61-CE19179C320D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E342-36CE-4AA7-BC09-0DAA7586E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693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6CFAA-9B42-45A7-AB61-CE19179C320D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E342-36CE-4AA7-BC09-0DAA7586E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613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6CFAA-9B42-45A7-AB61-CE19179C320D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E342-36CE-4AA7-BC09-0DAA7586E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21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6CFAA-9B42-45A7-AB61-CE19179C320D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E342-36CE-4AA7-BC09-0DAA7586E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544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6CFAA-9B42-45A7-AB61-CE19179C320D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E342-36CE-4AA7-BC09-0DAA7586E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725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6CFAA-9B42-45A7-AB61-CE19179C320D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E342-36CE-4AA7-BC09-0DAA7586E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2775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6CFAA-9B42-45A7-AB61-CE19179C320D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E342-36CE-4AA7-BC09-0DAA7586E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315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6CFAA-9B42-45A7-AB61-CE19179C320D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E342-36CE-4AA7-BC09-0DAA7586E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885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6CFAA-9B42-45A7-AB61-CE19179C320D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DE342-36CE-4AA7-BC09-0DAA7586E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80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vk.com/away.php?to=http://rest.edu-rb.ru&amp;post=-144740422_25850&amp;cc_key=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vk.com/away.php?to=http://rest.edu-rb.ru&amp;post=-144740422_25850&amp;cc_key=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rivetmir.r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privetmir.ru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vk.com/away.php?to=http://rest.edu-rb.ru&amp;post=-144740422_25850&amp;cc_key=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2874" y="666209"/>
            <a:ext cx="10515600" cy="593880"/>
          </a:xfrm>
        </p:spPr>
        <p:txBody>
          <a:bodyPr>
            <a:noAutofit/>
          </a:bodyPr>
          <a:lstStyle/>
          <a:p>
            <a:pPr algn="ctr"/>
            <a:r>
              <a:rPr lang="ru-RU" sz="3500" dirty="0">
                <a:solidFill>
                  <a:srgbClr val="FF0000"/>
                </a:solidFill>
                <a:latin typeface="Arial Black" panose="020B0A04020102020204" pitchFamily="34" charset="0"/>
              </a:rPr>
              <a:t>ОТДЫХ И ОЗДОРОВЛЕНИЕ ДЕТЕЙ В 2021  ГОДУ</a:t>
            </a:r>
            <a:r>
              <a:rPr lang="ru-RU" sz="3500" dirty="0">
                <a:solidFill>
                  <a:srgbClr val="FF0000"/>
                </a:solidFill>
              </a:rPr>
              <a:t/>
            </a:r>
            <a:br>
              <a:rPr lang="ru-RU" sz="3500" dirty="0">
                <a:solidFill>
                  <a:srgbClr val="FF0000"/>
                </a:solidFill>
              </a:rPr>
            </a:br>
            <a:endParaRPr lang="ru-RU" sz="3500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1368425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ru-RU" dirty="0" smtClean="0"/>
              <a:t>	</a:t>
            </a:r>
            <a:r>
              <a:rPr lang="ru-RU" sz="3500" dirty="0" smtClean="0">
                <a:solidFill>
                  <a:srgbClr val="0070C0"/>
                </a:solidFill>
              </a:rPr>
              <a:t>Родители </a:t>
            </a:r>
            <a:r>
              <a:rPr lang="ru-RU" sz="3500" dirty="0">
                <a:solidFill>
                  <a:srgbClr val="0070C0"/>
                </a:solidFill>
              </a:rPr>
              <a:t>могут приобрести путевку для ребенка в детский оздоровительный лагерь и рассчитывать на компенсацию стоимости </a:t>
            </a:r>
            <a:r>
              <a:rPr lang="ru-RU" sz="3500" dirty="0" smtClean="0">
                <a:solidFill>
                  <a:srgbClr val="0070C0"/>
                </a:solidFill>
              </a:rPr>
              <a:t>путевки по двум программам:</a:t>
            </a:r>
          </a:p>
          <a:p>
            <a:pPr marL="0" indent="0" fontAlgn="base">
              <a:buNone/>
            </a:pPr>
            <a:endParaRPr lang="ru-RU" sz="3500" dirty="0">
              <a:solidFill>
                <a:srgbClr val="0070C0"/>
              </a:solidFill>
            </a:endParaRPr>
          </a:p>
          <a:p>
            <a:pPr fontAlgn="base"/>
            <a:r>
              <a:rPr lang="ru-RU" sz="3500" dirty="0">
                <a:solidFill>
                  <a:srgbClr val="0070C0"/>
                </a:solidFill>
              </a:rPr>
              <a:t>по республиканской программе через информационную систему «Учет детей и подростков Республики Башкортостан, нуждающихся и пользующихся услугами отдыха и оздоровления» </a:t>
            </a:r>
            <a:r>
              <a:rPr lang="ru-RU" sz="3600" dirty="0">
                <a:solidFill>
                  <a:srgbClr val="0070C0"/>
                </a:solidFill>
              </a:rPr>
              <a:t>(http:/</a:t>
            </a:r>
            <a:r>
              <a:rPr lang="ru-RU" sz="3600" dirty="0">
                <a:solidFill>
                  <a:srgbClr val="0070C0"/>
                </a:solidFill>
                <a:hlinkClick r:id="rId2"/>
              </a:rPr>
              <a:t>rest.edu-rb.ru</a:t>
            </a:r>
            <a:r>
              <a:rPr lang="ru-RU" sz="3600" dirty="0">
                <a:solidFill>
                  <a:srgbClr val="0070C0"/>
                </a:solidFill>
              </a:rPr>
              <a:t>)</a:t>
            </a:r>
          </a:p>
          <a:p>
            <a:pPr lvl="0" fontAlgn="base"/>
            <a:endParaRPr lang="ru-RU" sz="3500" dirty="0">
              <a:solidFill>
                <a:srgbClr val="0070C0"/>
              </a:solidFill>
            </a:endParaRPr>
          </a:p>
          <a:p>
            <a:pPr lvl="0" fontAlgn="base"/>
            <a:r>
              <a:rPr lang="ru-RU" sz="3500" dirty="0">
                <a:solidFill>
                  <a:srgbClr val="0070C0"/>
                </a:solidFill>
              </a:rPr>
              <a:t>по федеральной программе детского туристического </a:t>
            </a:r>
            <a:r>
              <a:rPr lang="ru-RU" sz="3500" dirty="0" err="1">
                <a:solidFill>
                  <a:srgbClr val="0070C0"/>
                </a:solidFill>
              </a:rPr>
              <a:t>кэшбека</a:t>
            </a:r>
            <a:r>
              <a:rPr lang="ru-RU" sz="3500" dirty="0">
                <a:solidFill>
                  <a:srgbClr val="0070C0"/>
                </a:solidFill>
              </a:rPr>
              <a:t> на сайте мирпутешествий.рф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437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500" b="1" i="1" dirty="0" smtClean="0">
                <a:solidFill>
                  <a:srgbClr val="FF0000"/>
                </a:solidFill>
              </a:rPr>
              <a:t>КОМПЕНСАЦИЯ СТОИМОСТИ ДЕТСКОЙ ПУТЕВКИ</a:t>
            </a:r>
            <a:endParaRPr lang="ru-RU" sz="3500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94624"/>
            <a:ext cx="10515600" cy="4582339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ru-RU" b="1" u="sng" dirty="0" smtClean="0">
                <a:solidFill>
                  <a:srgbClr val="0070C0"/>
                </a:solidFill>
              </a:rPr>
              <a:t>По республиканской программе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	</a:t>
            </a:r>
            <a:r>
              <a:rPr lang="ru-RU" dirty="0" smtClean="0">
                <a:solidFill>
                  <a:srgbClr val="0070C0"/>
                </a:solidFill>
              </a:rPr>
              <a:t>70% от утвержденной РМВК средней стоимости </a:t>
            </a:r>
            <a:r>
              <a:rPr lang="ru-RU" dirty="0">
                <a:solidFill>
                  <a:srgbClr val="0070C0"/>
                </a:solidFill>
              </a:rPr>
              <a:t>путевки 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</a:rPr>
              <a:t>18950, 40 руб. * 70% = 13265,28 </a:t>
            </a:r>
            <a:r>
              <a:rPr lang="ru-RU" dirty="0">
                <a:solidFill>
                  <a:srgbClr val="0070C0"/>
                </a:solidFill>
              </a:rPr>
              <a:t>руб. </a:t>
            </a:r>
            <a:r>
              <a:rPr lang="ru-RU" dirty="0" smtClean="0">
                <a:solidFill>
                  <a:srgbClr val="0070C0"/>
                </a:solidFill>
              </a:rPr>
              <a:t>- компенсация за путевку 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</a:rPr>
              <a:t>2) </a:t>
            </a:r>
            <a:r>
              <a:rPr lang="ru-RU" b="1" u="sng" dirty="0" smtClean="0">
                <a:solidFill>
                  <a:srgbClr val="0070C0"/>
                </a:solidFill>
              </a:rPr>
              <a:t>По Федеральной программе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</a:rPr>
              <a:t>50 % стоимости путевки, но не более 20000 руб. 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70C0"/>
                </a:solidFill>
              </a:rPr>
              <a:t>3) </a:t>
            </a:r>
            <a:r>
              <a:rPr lang="ru-RU" b="1" u="sng" dirty="0" smtClean="0">
                <a:solidFill>
                  <a:srgbClr val="0070C0"/>
                </a:solidFill>
              </a:rPr>
              <a:t>По Федеральной + республиканской программам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50 % стоимости путевки, но не более 20000 руб. </a:t>
            </a:r>
            <a:r>
              <a:rPr lang="ru-RU" dirty="0" smtClean="0">
                <a:solidFill>
                  <a:srgbClr val="0070C0"/>
                </a:solidFill>
              </a:rPr>
              <a:t>+ 5685 руб. (30% от 18950 руб.), </a:t>
            </a:r>
            <a:r>
              <a:rPr lang="ru-RU" dirty="0">
                <a:solidFill>
                  <a:srgbClr val="0070C0"/>
                </a:solidFill>
              </a:rPr>
              <a:t>если путевка в </a:t>
            </a:r>
            <a:r>
              <a:rPr lang="ru-RU" dirty="0" smtClean="0">
                <a:solidFill>
                  <a:srgbClr val="0070C0"/>
                </a:solidFill>
              </a:rPr>
              <a:t>ДОЛ, расположенный на территории республики</a:t>
            </a:r>
            <a:endParaRPr lang="ru-RU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6567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500" b="1" i="1" dirty="0" smtClean="0">
                <a:solidFill>
                  <a:srgbClr val="FF0000"/>
                </a:solidFill>
              </a:rPr>
              <a:t>КАК </a:t>
            </a:r>
            <a:r>
              <a:rPr lang="ru-RU" sz="3500" b="1" i="1" dirty="0" smtClean="0">
                <a:solidFill>
                  <a:srgbClr val="FF0000"/>
                </a:solidFill>
              </a:rPr>
              <a:t>ПРИОБРЕСТИ ДЕТСКУЮ ПУТЕВКУ И </a:t>
            </a:r>
            <a:br>
              <a:rPr lang="ru-RU" sz="3500" b="1" i="1" dirty="0" smtClean="0">
                <a:solidFill>
                  <a:srgbClr val="FF0000"/>
                </a:solidFill>
              </a:rPr>
            </a:br>
            <a:r>
              <a:rPr lang="ru-RU" sz="3500" b="1" i="1" dirty="0" smtClean="0">
                <a:solidFill>
                  <a:srgbClr val="FF0000"/>
                </a:solidFill>
              </a:rPr>
              <a:t>ПОЛУЧИТЬ </a:t>
            </a:r>
            <a:r>
              <a:rPr lang="ru-RU" sz="3500" b="1" i="1" dirty="0" smtClean="0">
                <a:solidFill>
                  <a:srgbClr val="FF0000"/>
                </a:solidFill>
              </a:rPr>
              <a:t>КОМПЕНСАЦИЮ </a:t>
            </a:r>
            <a:r>
              <a:rPr lang="ru-RU" sz="3500" b="1" i="1" dirty="0" smtClean="0">
                <a:solidFill>
                  <a:srgbClr val="FF0000"/>
                </a:solidFill>
              </a:rPr>
              <a:t>СТОИМОСТИ</a:t>
            </a:r>
            <a:endParaRPr lang="ru-RU" sz="3500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ru-RU" b="1" u="sng" dirty="0" smtClean="0">
                <a:solidFill>
                  <a:srgbClr val="0070C0"/>
                </a:solidFill>
              </a:rPr>
              <a:t>По республиканской программе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	</a:t>
            </a:r>
            <a:r>
              <a:rPr lang="ru-RU" dirty="0" smtClean="0">
                <a:solidFill>
                  <a:srgbClr val="0070C0"/>
                </a:solidFill>
              </a:rPr>
              <a:t>- зарегистрироваться на сайте </a:t>
            </a:r>
            <a:r>
              <a:rPr lang="ru-RU" dirty="0">
                <a:solidFill>
                  <a:srgbClr val="0070C0"/>
                </a:solidFill>
              </a:rPr>
              <a:t>http:/</a:t>
            </a:r>
            <a:r>
              <a:rPr lang="ru-RU" dirty="0" smtClean="0">
                <a:solidFill>
                  <a:srgbClr val="0070C0"/>
                </a:solidFill>
                <a:hlinkClick r:id="rId2"/>
              </a:rPr>
              <a:t>rest.edu-rb.ru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	</a:t>
            </a:r>
            <a:r>
              <a:rPr lang="ru-RU" dirty="0" smtClean="0">
                <a:solidFill>
                  <a:srgbClr val="0070C0"/>
                </a:solidFill>
              </a:rPr>
              <a:t>- выбрать путевку из предложенного списка ДОЛ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	</a:t>
            </a:r>
            <a:r>
              <a:rPr lang="ru-RU" dirty="0" smtClean="0">
                <a:solidFill>
                  <a:srgbClr val="0070C0"/>
                </a:solidFill>
              </a:rPr>
              <a:t>- заключить договор с ДОЛ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	</a:t>
            </a:r>
            <a:r>
              <a:rPr lang="ru-RU" dirty="0" smtClean="0">
                <a:solidFill>
                  <a:srgbClr val="0070C0"/>
                </a:solidFill>
              </a:rPr>
              <a:t>- обратиться в Уполномоченный орган по месту регистрации ребенка за получением сертификата на путевку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	</a:t>
            </a:r>
            <a:r>
              <a:rPr lang="ru-RU" dirty="0" smtClean="0">
                <a:solidFill>
                  <a:srgbClr val="0070C0"/>
                </a:solidFill>
              </a:rPr>
              <a:t>- оплатить путевку: стоимость путевки за минусом компенсации (13265 руб.)</a:t>
            </a:r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26747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500" b="1" i="1" dirty="0">
                <a:solidFill>
                  <a:srgbClr val="FF0000"/>
                </a:solidFill>
              </a:rPr>
              <a:t>КАК ПРИОБРЕСТИ ДЕТСКУЮ ПУТЕВКУ И </a:t>
            </a:r>
            <a:br>
              <a:rPr lang="ru-RU" sz="3500" b="1" i="1" dirty="0">
                <a:solidFill>
                  <a:srgbClr val="FF0000"/>
                </a:solidFill>
              </a:rPr>
            </a:br>
            <a:r>
              <a:rPr lang="ru-RU" sz="3500" b="1" i="1" dirty="0">
                <a:solidFill>
                  <a:srgbClr val="FF0000"/>
                </a:solidFill>
              </a:rPr>
              <a:t>ПОЛУЧИТЬ КОМПЕНСАЦИЮ СТОИМОСТИ</a:t>
            </a:r>
            <a:endParaRPr lang="ru-RU" sz="3500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0070C0"/>
                </a:solidFill>
              </a:rPr>
              <a:t>2</a:t>
            </a:r>
            <a:r>
              <a:rPr lang="ru-RU" b="1" u="sng" dirty="0" smtClean="0">
                <a:solidFill>
                  <a:srgbClr val="0070C0"/>
                </a:solidFill>
              </a:rPr>
              <a:t>) По федеральной программе</a:t>
            </a:r>
            <a:r>
              <a:rPr lang="ru-RU" u="sng" dirty="0">
                <a:solidFill>
                  <a:srgbClr val="0070C0"/>
                </a:solidFill>
              </a:rPr>
              <a:t> </a:t>
            </a:r>
            <a:r>
              <a:rPr lang="ru-RU" b="1" u="sng" dirty="0">
                <a:solidFill>
                  <a:srgbClr val="0070C0"/>
                </a:solidFill>
              </a:rPr>
              <a:t>детского туристического </a:t>
            </a:r>
            <a:r>
              <a:rPr lang="ru-RU" b="1" u="sng" dirty="0" err="1">
                <a:solidFill>
                  <a:srgbClr val="0070C0"/>
                </a:solidFill>
              </a:rPr>
              <a:t>кэшбека</a:t>
            </a:r>
            <a:r>
              <a:rPr lang="ru-RU" b="1" u="sng" dirty="0">
                <a:solidFill>
                  <a:srgbClr val="0070C0"/>
                </a:solidFill>
              </a:rPr>
              <a:t> </a:t>
            </a:r>
            <a:endParaRPr lang="ru-RU" b="1" u="sng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</a:rPr>
              <a:t>	- </a:t>
            </a:r>
            <a:r>
              <a:rPr lang="ru-RU" dirty="0">
                <a:solidFill>
                  <a:srgbClr val="0070C0"/>
                </a:solidFill>
              </a:rPr>
              <a:t>Оформить карту «Мир» (если она отсутствует</a:t>
            </a:r>
            <a:r>
              <a:rPr lang="ru-RU" dirty="0" smtClean="0">
                <a:solidFill>
                  <a:srgbClr val="0070C0"/>
                </a:solidFill>
              </a:rPr>
              <a:t>).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	</a:t>
            </a:r>
            <a:r>
              <a:rPr lang="ru-RU" dirty="0" smtClean="0">
                <a:solidFill>
                  <a:srgbClr val="0070C0"/>
                </a:solidFill>
              </a:rPr>
              <a:t>- </a:t>
            </a:r>
            <a:r>
              <a:rPr lang="ru-RU" dirty="0">
                <a:solidFill>
                  <a:srgbClr val="0070C0"/>
                </a:solidFill>
              </a:rPr>
              <a:t>Зарегистрировать карту в программе лояльности на </a:t>
            </a:r>
            <a:r>
              <a:rPr lang="ru-RU" dirty="0" smtClean="0">
                <a:solidFill>
                  <a:srgbClr val="0070C0"/>
                </a:solidFill>
              </a:rPr>
              <a:t>	   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               сайте</a:t>
            </a:r>
            <a:r>
              <a:rPr lang="ru-RU" dirty="0">
                <a:solidFill>
                  <a:srgbClr val="0070C0"/>
                </a:solidFill>
              </a:rPr>
              <a:t> </a:t>
            </a:r>
            <a:r>
              <a:rPr lang="ru-RU" u="sng" dirty="0" smtClean="0">
                <a:solidFill>
                  <a:srgbClr val="0070C0"/>
                </a:solidFill>
                <a:hlinkClick r:id="rId2"/>
              </a:rPr>
              <a:t>privetmir.ru</a:t>
            </a:r>
            <a:endParaRPr lang="ru-RU" u="sng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</a:rPr>
              <a:t>	- Зарегистрироваться на сайте мирпутешествий.рф</a:t>
            </a:r>
            <a:endParaRPr lang="ru-RU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	</a:t>
            </a:r>
            <a:r>
              <a:rPr lang="ru-RU" dirty="0" smtClean="0">
                <a:solidFill>
                  <a:srgbClr val="0070C0"/>
                </a:solidFill>
              </a:rPr>
              <a:t>- Выбрать путевку из предложенного списка ДОЛ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	</a:t>
            </a:r>
            <a:r>
              <a:rPr lang="ru-RU" dirty="0" smtClean="0">
                <a:solidFill>
                  <a:srgbClr val="0070C0"/>
                </a:solidFill>
              </a:rPr>
              <a:t>- оплатить путевку картой «МИР»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	</a:t>
            </a:r>
            <a:r>
              <a:rPr lang="ru-RU" dirty="0" smtClean="0">
                <a:solidFill>
                  <a:srgbClr val="0070C0"/>
                </a:solidFill>
              </a:rPr>
              <a:t>- получить компенсацию на карту в течение 5 дней</a:t>
            </a:r>
            <a:endParaRPr lang="ru-RU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23383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500" b="1" i="1" dirty="0">
                <a:solidFill>
                  <a:srgbClr val="FF0000"/>
                </a:solidFill>
              </a:rPr>
              <a:t>КАК ПРИОБРЕСТИ ДЕТСКУЮ ПУТЕВКУ И </a:t>
            </a:r>
            <a:br>
              <a:rPr lang="ru-RU" sz="3500" b="1" i="1" dirty="0">
                <a:solidFill>
                  <a:srgbClr val="FF0000"/>
                </a:solidFill>
              </a:rPr>
            </a:br>
            <a:r>
              <a:rPr lang="ru-RU" sz="3500" b="1" i="1" dirty="0">
                <a:solidFill>
                  <a:srgbClr val="FF0000"/>
                </a:solidFill>
              </a:rPr>
              <a:t>ПОЛУЧИТЬ КОМПЕНСАЦИЮ СТОИМОСТИ</a:t>
            </a:r>
            <a:endParaRPr lang="ru-RU" sz="3500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0070C0"/>
                </a:solidFill>
              </a:rPr>
              <a:t>	3) </a:t>
            </a:r>
            <a:r>
              <a:rPr lang="ru-RU" b="1" u="sng" dirty="0" smtClean="0">
                <a:solidFill>
                  <a:srgbClr val="0070C0"/>
                </a:solidFill>
              </a:rPr>
              <a:t>По федеральной + республиканской программе</a:t>
            </a:r>
            <a:r>
              <a:rPr lang="ru-RU" u="sng" dirty="0" smtClean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</a:rPr>
              <a:t>	- </a:t>
            </a:r>
            <a:r>
              <a:rPr lang="ru-RU" dirty="0">
                <a:solidFill>
                  <a:srgbClr val="0070C0"/>
                </a:solidFill>
              </a:rPr>
              <a:t>Оформить карту «Мир» (если она отсутствует</a:t>
            </a:r>
            <a:r>
              <a:rPr lang="ru-RU" dirty="0" smtClean="0">
                <a:solidFill>
                  <a:srgbClr val="0070C0"/>
                </a:solidFill>
              </a:rPr>
              <a:t>).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	</a:t>
            </a:r>
            <a:r>
              <a:rPr lang="ru-RU" dirty="0" smtClean="0">
                <a:solidFill>
                  <a:srgbClr val="0070C0"/>
                </a:solidFill>
              </a:rPr>
              <a:t>- </a:t>
            </a:r>
            <a:r>
              <a:rPr lang="ru-RU" dirty="0">
                <a:solidFill>
                  <a:srgbClr val="0070C0"/>
                </a:solidFill>
              </a:rPr>
              <a:t>Зарегистрировать карту в программе лояльности на </a:t>
            </a:r>
            <a:r>
              <a:rPr lang="ru-RU" dirty="0" smtClean="0">
                <a:solidFill>
                  <a:srgbClr val="0070C0"/>
                </a:solidFill>
              </a:rPr>
              <a:t>	   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               сайте</a:t>
            </a:r>
            <a:r>
              <a:rPr lang="ru-RU" dirty="0">
                <a:solidFill>
                  <a:srgbClr val="0070C0"/>
                </a:solidFill>
              </a:rPr>
              <a:t> </a:t>
            </a:r>
            <a:r>
              <a:rPr lang="ru-RU" u="sng" dirty="0" smtClean="0">
                <a:solidFill>
                  <a:srgbClr val="0070C0"/>
                </a:solidFill>
                <a:hlinkClick r:id="rId2"/>
              </a:rPr>
              <a:t>privetmir.ru</a:t>
            </a:r>
            <a:endParaRPr lang="ru-RU" u="sng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</a:rPr>
              <a:t>	- Зарегистрироваться на сайте мирпутешествий.рф</a:t>
            </a:r>
            <a:endParaRPr lang="ru-RU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	</a:t>
            </a:r>
            <a:r>
              <a:rPr lang="ru-RU" dirty="0" smtClean="0">
                <a:solidFill>
                  <a:srgbClr val="0070C0"/>
                </a:solidFill>
              </a:rPr>
              <a:t>- Выбрать путевку из предложенного списка в ДОЛ, 	 	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             расположенный на территории республики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	</a:t>
            </a:r>
            <a:r>
              <a:rPr lang="ru-RU" dirty="0" smtClean="0">
                <a:solidFill>
                  <a:srgbClr val="0070C0"/>
                </a:solidFill>
              </a:rPr>
              <a:t>- Оплатить путевку картой «Мир»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	</a:t>
            </a:r>
            <a:r>
              <a:rPr lang="ru-RU" dirty="0" smtClean="0">
                <a:solidFill>
                  <a:srgbClr val="0070C0"/>
                </a:solidFill>
              </a:rPr>
              <a:t>- Получить компенсацию на карту в течение 5 дней из 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             федерального и республиканского бюджетов</a:t>
            </a:r>
            <a:endParaRPr lang="ru-RU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13228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i="1" dirty="0">
                <a:solidFill>
                  <a:srgbClr val="FF0000"/>
                </a:solidFill>
              </a:rPr>
              <a:t>Примеры получения родителями компенсации стоимости путевки в детский оздоровительный лагерь</a:t>
            </a:r>
            <a:endParaRPr lang="ru-RU" sz="3500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1) Родитель </a:t>
            </a:r>
            <a:r>
              <a:rPr lang="ru-RU" dirty="0"/>
              <a:t>выбрал на сайте </a:t>
            </a:r>
            <a:r>
              <a:rPr lang="ru-RU" u="sng" dirty="0" err="1"/>
              <a:t>Мирпутешествий.рф</a:t>
            </a:r>
            <a:r>
              <a:rPr lang="ru-RU" dirty="0"/>
              <a:t> путевку в </a:t>
            </a:r>
            <a:r>
              <a:rPr lang="ru-RU" dirty="0" smtClean="0"/>
              <a:t>ДОЛ, расположенный </a:t>
            </a:r>
            <a:r>
              <a:rPr lang="ru-RU" dirty="0"/>
              <a:t>на территории </a:t>
            </a:r>
            <a:r>
              <a:rPr lang="ru-RU" dirty="0" smtClean="0"/>
              <a:t>Республики </a:t>
            </a:r>
            <a:r>
              <a:rPr lang="ru-RU" dirty="0"/>
              <a:t>Башкортостан. Стоимость путевки - 26000 руб.</a:t>
            </a:r>
          </a:p>
          <a:p>
            <a:pPr marL="0" indent="0">
              <a:buNone/>
            </a:pPr>
            <a:r>
              <a:rPr lang="ru-RU" dirty="0"/>
              <a:t>В этом случае родитель получит компенсацию:</a:t>
            </a:r>
          </a:p>
          <a:p>
            <a:pPr marL="0" indent="0">
              <a:buNone/>
            </a:pPr>
            <a:r>
              <a:rPr lang="ru-RU" dirty="0"/>
              <a:t>- из федерального бюджета  - 13000 руб</a:t>
            </a:r>
            <a:r>
              <a:rPr lang="ru-RU" dirty="0" smtClean="0"/>
              <a:t>. (50% стоимости)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 из </a:t>
            </a:r>
            <a:r>
              <a:rPr lang="ru-RU" dirty="0" smtClean="0"/>
              <a:t>республиканского </a:t>
            </a:r>
            <a:r>
              <a:rPr lang="ru-RU" dirty="0"/>
              <a:t>бюджета – 5685 руб</a:t>
            </a:r>
            <a:r>
              <a:rPr lang="ru-RU" dirty="0" smtClean="0"/>
              <a:t>. (30% от 18965 руб.)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Компенсация составит 18685 руб. </a:t>
            </a:r>
          </a:p>
          <a:p>
            <a:pPr marL="0" indent="0">
              <a:buNone/>
            </a:pPr>
            <a:r>
              <a:rPr lang="ru-RU" b="1" i="1" dirty="0" smtClean="0"/>
              <a:t>Компенсация за ту же путевку, выбранную на сайте </a:t>
            </a:r>
            <a:r>
              <a:rPr lang="ru-RU" dirty="0">
                <a:solidFill>
                  <a:srgbClr val="0070C0"/>
                </a:solidFill>
              </a:rPr>
              <a:t>http:/</a:t>
            </a:r>
            <a:r>
              <a:rPr lang="ru-RU" dirty="0" smtClean="0">
                <a:solidFill>
                  <a:srgbClr val="0070C0"/>
                </a:solidFill>
                <a:hlinkClick r:id="rId2"/>
              </a:rPr>
              <a:t>rest.edu-rb.ru</a:t>
            </a:r>
            <a:r>
              <a:rPr lang="ru-RU" dirty="0" smtClean="0">
                <a:solidFill>
                  <a:srgbClr val="0070C0"/>
                </a:solidFill>
              </a:rPr>
              <a:t>, </a:t>
            </a:r>
            <a:r>
              <a:rPr lang="ru-RU" dirty="0" smtClean="0"/>
              <a:t>составит 13265 руб.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9426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706</TotalTime>
  <Words>130</Words>
  <Application>Microsoft Office PowerPoint</Application>
  <PresentationFormat>Широкоэкранный</PresentationFormat>
  <Paragraphs>48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Тема Office</vt:lpstr>
      <vt:lpstr>ОТДЫХ И ОЗДОРОВЛЕНИЕ ДЕТЕЙ В 2021  ГОДУ </vt:lpstr>
      <vt:lpstr>КОМПЕНСАЦИЯ СТОИМОСТИ ДЕТСКОЙ ПУТЕВКИ</vt:lpstr>
      <vt:lpstr>КАК ПРИОБРЕСТИ ДЕТСКУЮ ПУТЕВКУ И  ПОЛУЧИТЬ КОМПЕНСАЦИЮ СТОИМОСТИ</vt:lpstr>
      <vt:lpstr>КАК ПРИОБРЕСТИ ДЕТСКУЮ ПУТЕВКУ И  ПОЛУЧИТЬ КОМПЕНСАЦИЮ СТОИМОСТИ</vt:lpstr>
      <vt:lpstr>КАК ПРИОБРЕСТИ ДЕТСКУЮ ПУТЕВКУ И  ПОЛУЧИТЬ КОМПЕНСАЦИЮ СТОИМОСТИ</vt:lpstr>
      <vt:lpstr>Примеры получения родителями компенсации стоимости путевки в детский оздоровительный лагерь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ОБЩЕРОССИЙСКИЙ ПРОФСОЮЗ ОБРАЗОВАНИЯ</dc:title>
  <dc:creator>User</dc:creator>
  <cp:lastModifiedBy>User</cp:lastModifiedBy>
  <cp:revision>92</cp:revision>
  <cp:lastPrinted>2021-05-27T08:51:24Z</cp:lastPrinted>
  <dcterms:created xsi:type="dcterms:W3CDTF">2021-02-08T10:20:17Z</dcterms:created>
  <dcterms:modified xsi:type="dcterms:W3CDTF">2021-05-27T08:51:51Z</dcterms:modified>
</cp:coreProperties>
</file>